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0" r:id="rId7"/>
    <p:sldId id="311" r:id="rId8"/>
    <p:sldId id="331" r:id="rId9"/>
    <p:sldId id="313" r:id="rId10"/>
    <p:sldId id="329" r:id="rId11"/>
    <p:sldId id="314" r:id="rId12"/>
    <p:sldId id="315" r:id="rId13"/>
    <p:sldId id="332" r:id="rId14"/>
    <p:sldId id="317" r:id="rId15"/>
    <p:sldId id="318" r:id="rId16"/>
    <p:sldId id="319" r:id="rId17"/>
    <p:sldId id="320" r:id="rId18"/>
    <p:sldId id="321" r:id="rId19"/>
    <p:sldId id="322" r:id="rId20"/>
    <p:sldId id="323" r:id="rId21"/>
    <p:sldId id="324" r:id="rId22"/>
    <p:sldId id="325" r:id="rId23"/>
    <p:sldId id="330" r:id="rId24"/>
    <p:sldId id="326" r:id="rId25"/>
    <p:sldId id="327" r:id="rId26"/>
    <p:sldId id="334" r:id="rId27"/>
    <p:sldId id="3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03" d="100"/>
          <a:sy n="103"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2/19/2021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err="1"/>
              <a:t>Oxathon</a:t>
            </a: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sz="2400" dirty="0">
                <a:solidFill>
                  <a:srgbClr val="FF0000"/>
                </a:solidFill>
                <a:latin typeface="Arial" panose="020B0604020202020204" pitchFamily="34" charset="0"/>
                <a:cs typeface="Arial" panose="020B0604020202020204" pitchFamily="34" charset="0"/>
              </a:rPr>
              <a:t>A hackathon of demographics, algorithms, and optimization</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Cost minimization voting strategy</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a:xfrm>
            <a:off x="1097280" y="2108201"/>
            <a:ext cx="4724680" cy="3760891"/>
          </a:xfrm>
        </p:spPr>
        <p:txBody>
          <a:bodyPr/>
          <a:lstStyle/>
          <a:p>
            <a:r>
              <a:rPr lang="en-US" dirty="0"/>
              <a:t>The voting strategy identifies precincts where the most bang for the buck is obtained.</a:t>
            </a:r>
          </a:p>
          <a:p>
            <a:r>
              <a:rPr lang="en-US" dirty="0"/>
              <a:t>The blue precincts show areas where the most extra votes are obtained, followed by gold, and then green.</a:t>
            </a:r>
          </a:p>
          <a:p>
            <a:r>
              <a:rPr lang="en-US" dirty="0"/>
              <a:t>Campaign strategies utilizing the precinct demographics and geographic location can win previously lost elections.</a:t>
            </a:r>
          </a:p>
        </p:txBody>
      </p:sp>
      <p:pic>
        <p:nvPicPr>
          <p:cNvPr id="6" name="Picture 5">
            <a:extLst>
              <a:ext uri="{FF2B5EF4-FFF2-40B4-BE49-F238E27FC236}">
                <a16:creationId xmlns:a16="http://schemas.microsoft.com/office/drawing/2014/main" id="{C59A96E1-3F7C-447B-86E9-44BD6574C813}"/>
              </a:ext>
            </a:extLst>
          </p:cNvPr>
          <p:cNvPicPr>
            <a:picLocks noChangeAspect="1"/>
          </p:cNvPicPr>
          <p:nvPr/>
        </p:nvPicPr>
        <p:blipFill>
          <a:blip r:embed="rId2"/>
          <a:stretch>
            <a:fillRect/>
          </a:stretch>
        </p:blipFill>
        <p:spPr>
          <a:xfrm>
            <a:off x="5906522" y="1979802"/>
            <a:ext cx="5249158" cy="4358081"/>
          </a:xfrm>
          <a:prstGeom prst="rect">
            <a:avLst/>
          </a:prstGeom>
        </p:spPr>
      </p:pic>
    </p:spTree>
    <p:extLst>
      <p:ext uri="{BB962C8B-B14F-4D97-AF65-F5344CB8AC3E}">
        <p14:creationId xmlns:p14="http://schemas.microsoft.com/office/powerpoint/2010/main" val="87317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Crime modeling and prediction</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p:txBody>
          <a:bodyPr/>
          <a:lstStyle/>
          <a:p>
            <a:r>
              <a:rPr lang="en-US" dirty="0"/>
              <a:t>“All crimes are local.”</a:t>
            </a:r>
          </a:p>
          <a:p>
            <a:r>
              <a:rPr lang="en-US" dirty="0"/>
              <a:t>Whether you agree with this statement or not, there are many different methods to model historical crime and to try and predict future crime.  These methods range from statistical methods to system dynamics methods to geographical methods.  Some of these methods look at certain geographical areas and treat them independent from other areas and others consider each geographical area connected to some or all other geographical areas.</a:t>
            </a:r>
          </a:p>
          <a:p>
            <a:r>
              <a:rPr lang="en-US" dirty="0"/>
              <a:t>Most of these models match fairly well-known characteristics of crime (Ref. 1).  Namely 1) crimes clustered within 1-2 months of a previous crime, 2) crimes tended to cluster up to 300-400 meters of a prior crime, 3) repeat victimization tended to occur in more deprived areas, 4) space-time clustering was more evident in affluent areas.</a:t>
            </a:r>
          </a:p>
        </p:txBody>
      </p:sp>
    </p:spTree>
    <p:extLst>
      <p:ext uri="{BB962C8B-B14F-4D97-AF65-F5344CB8AC3E}">
        <p14:creationId xmlns:p14="http://schemas.microsoft.com/office/powerpoint/2010/main" val="294018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F052-1AA6-4310-89CA-825EC20686FE}"/>
              </a:ext>
            </a:extLst>
          </p:cNvPr>
          <p:cNvSpPr>
            <a:spLocks noGrp="1"/>
          </p:cNvSpPr>
          <p:nvPr>
            <p:ph type="title"/>
          </p:nvPr>
        </p:nvSpPr>
        <p:spPr/>
        <p:txBody>
          <a:bodyPr/>
          <a:lstStyle/>
          <a:p>
            <a:r>
              <a:rPr lang="en-US" dirty="0"/>
              <a:t>Crime modeling and prediction</a:t>
            </a:r>
          </a:p>
        </p:txBody>
      </p:sp>
      <p:pic>
        <p:nvPicPr>
          <p:cNvPr id="5" name="Picture 4" descr="Chart, histogram&#10;&#10;Description automatically generated">
            <a:extLst>
              <a:ext uri="{FF2B5EF4-FFF2-40B4-BE49-F238E27FC236}">
                <a16:creationId xmlns:a16="http://schemas.microsoft.com/office/drawing/2014/main" id="{1A67E857-A4D7-40BD-8BA9-CF0D8F7FEDD8}"/>
              </a:ext>
            </a:extLst>
          </p:cNvPr>
          <p:cNvPicPr>
            <a:picLocks noChangeAspect="1"/>
          </p:cNvPicPr>
          <p:nvPr/>
        </p:nvPicPr>
        <p:blipFill>
          <a:blip r:embed="rId2"/>
          <a:stretch>
            <a:fillRect/>
          </a:stretch>
        </p:blipFill>
        <p:spPr>
          <a:xfrm>
            <a:off x="1097280" y="3474720"/>
            <a:ext cx="4251960" cy="2834640"/>
          </a:xfrm>
          <a:prstGeom prst="rect">
            <a:avLst/>
          </a:prstGeom>
        </p:spPr>
      </p:pic>
      <p:sp>
        <p:nvSpPr>
          <p:cNvPr id="6" name="Content Placeholder 2">
            <a:extLst>
              <a:ext uri="{FF2B5EF4-FFF2-40B4-BE49-F238E27FC236}">
                <a16:creationId xmlns:a16="http://schemas.microsoft.com/office/drawing/2014/main" id="{4772678A-602C-42C5-8113-153F775334AC}"/>
              </a:ext>
            </a:extLst>
          </p:cNvPr>
          <p:cNvSpPr txBox="1">
            <a:spLocks/>
          </p:cNvSpPr>
          <p:nvPr/>
        </p:nvSpPr>
        <p:spPr>
          <a:xfrm>
            <a:off x="1097280" y="2108201"/>
            <a:ext cx="10058400" cy="1320799"/>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rPr>
              <a:t>The effort uses an Independent Crime District (ICD) methodology.  That is, the crime in a geographical district only depends on the features and inherent characteristics of that specific district.  There is no direct connection to neighboring geographical areas.  The methodology relies on matching a number of damped oscillators to past crime levels for a given geographic area and then projecting forward.</a:t>
            </a:r>
          </a:p>
        </p:txBody>
      </p:sp>
      <p:sp>
        <p:nvSpPr>
          <p:cNvPr id="7" name="Content Placeholder 2">
            <a:extLst>
              <a:ext uri="{FF2B5EF4-FFF2-40B4-BE49-F238E27FC236}">
                <a16:creationId xmlns:a16="http://schemas.microsoft.com/office/drawing/2014/main" id="{AA56C30D-349A-49CD-95D4-455EE846D6C5}"/>
              </a:ext>
            </a:extLst>
          </p:cNvPr>
          <p:cNvSpPr txBox="1">
            <a:spLocks/>
          </p:cNvSpPr>
          <p:nvPr/>
        </p:nvSpPr>
        <p:spPr>
          <a:xfrm>
            <a:off x="6096000" y="3596958"/>
            <a:ext cx="5059680" cy="244009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rPr>
              <a:t>The algorithm is trained on the most recent twelve months of data and predicts the future six months of data.</a:t>
            </a:r>
          </a:p>
          <a:p>
            <a:r>
              <a:rPr lang="en-US" dirty="0">
                <a:solidFill>
                  <a:schemeClr val="tx1"/>
                </a:solidFill>
              </a:rPr>
              <a:t>The method inherently recognizes past cycling crime trends and uses them to project forward.</a:t>
            </a:r>
          </a:p>
          <a:p>
            <a:r>
              <a:rPr lang="en-US" dirty="0">
                <a:solidFill>
                  <a:schemeClr val="tx1"/>
                </a:solidFill>
              </a:rPr>
              <a:t>The method can advise optimal resource utilization by public safety departments.</a:t>
            </a:r>
          </a:p>
        </p:txBody>
      </p:sp>
    </p:spTree>
    <p:extLst>
      <p:ext uri="{BB962C8B-B14F-4D97-AF65-F5344CB8AC3E}">
        <p14:creationId xmlns:p14="http://schemas.microsoft.com/office/powerpoint/2010/main" val="58860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Crime modeling and prediction</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a:xfrm>
            <a:off x="1097280" y="2108201"/>
            <a:ext cx="5210214" cy="3760891"/>
          </a:xfrm>
        </p:spPr>
        <p:txBody>
          <a:bodyPr/>
          <a:lstStyle/>
          <a:p>
            <a:r>
              <a:rPr lang="en-US" dirty="0"/>
              <a:t>The predicted crime levels from each Independent Crime District can be stitched together to produce predicted crime levels across the entire city.</a:t>
            </a:r>
          </a:p>
          <a:p>
            <a:r>
              <a:rPr lang="en-US" dirty="0"/>
              <a:t>Furthermore, maps of crime in the city can be predicted to help public safety officials deploy resources efficiently.</a:t>
            </a:r>
          </a:p>
        </p:txBody>
      </p:sp>
      <p:pic>
        <p:nvPicPr>
          <p:cNvPr id="5" name="Picture 4">
            <a:extLst>
              <a:ext uri="{FF2B5EF4-FFF2-40B4-BE49-F238E27FC236}">
                <a16:creationId xmlns:a16="http://schemas.microsoft.com/office/drawing/2014/main" id="{FF5D0131-1487-481D-8DB7-F5B8F12C184F}"/>
              </a:ext>
            </a:extLst>
          </p:cNvPr>
          <p:cNvPicPr>
            <a:picLocks noChangeAspect="1"/>
          </p:cNvPicPr>
          <p:nvPr/>
        </p:nvPicPr>
        <p:blipFill>
          <a:blip r:embed="rId2"/>
          <a:stretch>
            <a:fillRect/>
          </a:stretch>
        </p:blipFill>
        <p:spPr>
          <a:xfrm>
            <a:off x="6704634" y="1978964"/>
            <a:ext cx="4451046" cy="4389120"/>
          </a:xfrm>
          <a:prstGeom prst="rect">
            <a:avLst/>
          </a:prstGeom>
        </p:spPr>
      </p:pic>
    </p:spTree>
    <p:extLst>
      <p:ext uri="{BB962C8B-B14F-4D97-AF65-F5344CB8AC3E}">
        <p14:creationId xmlns:p14="http://schemas.microsoft.com/office/powerpoint/2010/main" val="258491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Voting trend derivation</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p:txBody>
          <a:bodyPr/>
          <a:lstStyle/>
          <a:p>
            <a:r>
              <a:rPr lang="en-US" dirty="0"/>
              <a:t>There are many factors that affect voting trends such as changing demographics within a precinct, increases of people at the minimum voting age, and the interest by voters in a specific race.  These trends may or may not be explained by changing demographics.  More people at the minimum voting age is explained by changing demographics but an increase of voter interest in a race may not be.</a:t>
            </a:r>
          </a:p>
          <a:p>
            <a:r>
              <a:rPr lang="en-US" dirty="0"/>
              <a:t>Regardless of the cause of voting trends, the results are interesting to people running for office, general voters, and people donating money or time to political races.</a:t>
            </a:r>
          </a:p>
          <a:p>
            <a:r>
              <a:rPr lang="en-US" dirty="0"/>
              <a:t>This effort is purely a display of voting trends.</a:t>
            </a:r>
          </a:p>
        </p:txBody>
      </p:sp>
    </p:spTree>
    <p:extLst>
      <p:ext uri="{BB962C8B-B14F-4D97-AF65-F5344CB8AC3E}">
        <p14:creationId xmlns:p14="http://schemas.microsoft.com/office/powerpoint/2010/main" val="43229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F052-1AA6-4310-89CA-825EC20686FE}"/>
              </a:ext>
            </a:extLst>
          </p:cNvPr>
          <p:cNvSpPr>
            <a:spLocks noGrp="1"/>
          </p:cNvSpPr>
          <p:nvPr>
            <p:ph type="title"/>
          </p:nvPr>
        </p:nvSpPr>
        <p:spPr/>
        <p:txBody>
          <a:bodyPr/>
          <a:lstStyle/>
          <a:p>
            <a:r>
              <a:rPr lang="en-US" dirty="0"/>
              <a:t>Voting trend derivation</a:t>
            </a:r>
          </a:p>
        </p:txBody>
      </p:sp>
      <p:sp>
        <p:nvSpPr>
          <p:cNvPr id="3" name="Content Placeholder 2">
            <a:extLst>
              <a:ext uri="{FF2B5EF4-FFF2-40B4-BE49-F238E27FC236}">
                <a16:creationId xmlns:a16="http://schemas.microsoft.com/office/drawing/2014/main" id="{96E05CAD-C9FD-47CB-B14F-2B68F2AC9329}"/>
              </a:ext>
            </a:extLst>
          </p:cNvPr>
          <p:cNvSpPr>
            <a:spLocks noGrp="1"/>
          </p:cNvSpPr>
          <p:nvPr>
            <p:ph idx="1"/>
          </p:nvPr>
        </p:nvSpPr>
        <p:spPr>
          <a:xfrm>
            <a:off x="1097280" y="2108201"/>
            <a:ext cx="10058400" cy="1450757"/>
          </a:xfrm>
        </p:spPr>
        <p:txBody>
          <a:bodyPr/>
          <a:lstStyle/>
          <a:p>
            <a:r>
              <a:rPr lang="en-US" dirty="0"/>
              <a:t>Data from the Redistricting Database for the State of California was downloaded and parsed down to the 36</a:t>
            </a:r>
            <a:r>
              <a:rPr lang="en-US" baseline="30000" dirty="0"/>
              <a:t>th</a:t>
            </a:r>
            <a:r>
              <a:rPr lang="en-US" dirty="0"/>
              <a:t> California Assembly district precincts.  The 36</a:t>
            </a:r>
            <a:r>
              <a:rPr lang="en-US" baseline="30000" dirty="0"/>
              <a:t>th</a:t>
            </a:r>
            <a:r>
              <a:rPr lang="en-US" dirty="0"/>
              <a:t> California Assembly district races over the years have been very interesting with the seat changing hands and being defended by the two main political parties.</a:t>
            </a:r>
          </a:p>
        </p:txBody>
      </p:sp>
      <p:pic>
        <p:nvPicPr>
          <p:cNvPr id="5" name="Picture 4" descr="Chart, line chart&#10;&#10;Description automatically generated">
            <a:extLst>
              <a:ext uri="{FF2B5EF4-FFF2-40B4-BE49-F238E27FC236}">
                <a16:creationId xmlns:a16="http://schemas.microsoft.com/office/drawing/2014/main" id="{B4A5E135-5AA0-4CA3-A5C8-EE182A51EF82}"/>
              </a:ext>
            </a:extLst>
          </p:cNvPr>
          <p:cNvPicPr>
            <a:picLocks noChangeAspect="1"/>
          </p:cNvPicPr>
          <p:nvPr/>
        </p:nvPicPr>
        <p:blipFill>
          <a:blip r:embed="rId2"/>
          <a:stretch>
            <a:fillRect/>
          </a:stretch>
        </p:blipFill>
        <p:spPr>
          <a:xfrm>
            <a:off x="1097280" y="3474720"/>
            <a:ext cx="4251960" cy="2834640"/>
          </a:xfrm>
          <a:prstGeom prst="rect">
            <a:avLst/>
          </a:prstGeom>
        </p:spPr>
      </p:pic>
      <p:sp>
        <p:nvSpPr>
          <p:cNvPr id="6" name="Content Placeholder 2">
            <a:extLst>
              <a:ext uri="{FF2B5EF4-FFF2-40B4-BE49-F238E27FC236}">
                <a16:creationId xmlns:a16="http://schemas.microsoft.com/office/drawing/2014/main" id="{44BAB023-D5E4-43D5-AFC5-8B8DBEEE0814}"/>
              </a:ext>
            </a:extLst>
          </p:cNvPr>
          <p:cNvSpPr txBox="1">
            <a:spLocks/>
          </p:cNvSpPr>
          <p:nvPr/>
        </p:nvSpPr>
        <p:spPr>
          <a:xfrm>
            <a:off x="5486400" y="3466323"/>
            <a:ext cx="5669280" cy="260790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figure shows a steady number of registered voters across all precincts until the 2020 primary election.  At the 2020 primary election the number of registered voters increased significantly.</a:t>
            </a:r>
          </a:p>
          <a:p>
            <a:r>
              <a:rPr lang="en-US" dirty="0" err="1"/>
              <a:t>Inidividual</a:t>
            </a:r>
            <a:r>
              <a:rPr lang="en-US" dirty="0"/>
              <a:t> precincts could be examined in detail to try and determine the cause of increased registrations.</a:t>
            </a:r>
          </a:p>
        </p:txBody>
      </p:sp>
    </p:spTree>
    <p:extLst>
      <p:ext uri="{BB962C8B-B14F-4D97-AF65-F5344CB8AC3E}">
        <p14:creationId xmlns:p14="http://schemas.microsoft.com/office/powerpoint/2010/main" val="228938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Voting trend derivation</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a:xfrm>
            <a:off x="1097280" y="2108201"/>
            <a:ext cx="10058400" cy="1320799"/>
          </a:xfrm>
        </p:spPr>
        <p:txBody>
          <a:bodyPr/>
          <a:lstStyle/>
          <a:p>
            <a:r>
              <a:rPr lang="en-US" dirty="0"/>
              <a:t>Despite the significant increase in registered voters as shown on the previous chart, the percent of registered Democrat voters stayed the same for most precincts.</a:t>
            </a:r>
          </a:p>
        </p:txBody>
      </p:sp>
      <p:pic>
        <p:nvPicPr>
          <p:cNvPr id="5" name="Picture 4" descr="Chart, radar chart&#10;&#10;Description automatically generated">
            <a:extLst>
              <a:ext uri="{FF2B5EF4-FFF2-40B4-BE49-F238E27FC236}">
                <a16:creationId xmlns:a16="http://schemas.microsoft.com/office/drawing/2014/main" id="{F98942DA-800E-466B-BE76-92B03E235820}"/>
              </a:ext>
            </a:extLst>
          </p:cNvPr>
          <p:cNvPicPr>
            <a:picLocks noChangeAspect="1"/>
          </p:cNvPicPr>
          <p:nvPr/>
        </p:nvPicPr>
        <p:blipFill>
          <a:blip r:embed="rId2"/>
          <a:stretch>
            <a:fillRect/>
          </a:stretch>
        </p:blipFill>
        <p:spPr>
          <a:xfrm>
            <a:off x="1097280" y="3474720"/>
            <a:ext cx="4251960" cy="2834640"/>
          </a:xfrm>
          <a:prstGeom prst="rect">
            <a:avLst/>
          </a:prstGeom>
        </p:spPr>
      </p:pic>
    </p:spTree>
    <p:extLst>
      <p:ext uri="{BB962C8B-B14F-4D97-AF65-F5344CB8AC3E}">
        <p14:creationId xmlns:p14="http://schemas.microsoft.com/office/powerpoint/2010/main" val="333724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Cement mill simulation/correlation</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a:xfrm>
            <a:off x="1097280" y="2108201"/>
            <a:ext cx="10058400" cy="1450757"/>
          </a:xfrm>
        </p:spPr>
        <p:txBody>
          <a:bodyPr/>
          <a:lstStyle/>
          <a:p>
            <a:r>
              <a:rPr lang="en-US" dirty="0"/>
              <a:t>Cement and mining mills produce much of the materials needed to build the world’s infrastructure.  Yet the basic process of grinding down to cement powder is not well understood.  The chaotic trajectories and impacts of the stainless steel media are not as well understood as hoped.</a:t>
            </a:r>
          </a:p>
        </p:txBody>
      </p:sp>
      <p:pic>
        <p:nvPicPr>
          <p:cNvPr id="5" name="Picture 4">
            <a:extLst>
              <a:ext uri="{FF2B5EF4-FFF2-40B4-BE49-F238E27FC236}">
                <a16:creationId xmlns:a16="http://schemas.microsoft.com/office/drawing/2014/main" id="{B5BCF114-D5A2-4079-A1C6-56847EB29DFF}"/>
              </a:ext>
            </a:extLst>
          </p:cNvPr>
          <p:cNvPicPr>
            <a:picLocks noChangeAspect="1"/>
          </p:cNvPicPr>
          <p:nvPr/>
        </p:nvPicPr>
        <p:blipFill>
          <a:blip r:embed="rId2"/>
          <a:stretch>
            <a:fillRect/>
          </a:stretch>
        </p:blipFill>
        <p:spPr>
          <a:xfrm>
            <a:off x="1097280" y="3474720"/>
            <a:ext cx="3854117" cy="2834640"/>
          </a:xfrm>
          <a:prstGeom prst="rect">
            <a:avLst/>
          </a:prstGeom>
        </p:spPr>
      </p:pic>
      <p:sp>
        <p:nvSpPr>
          <p:cNvPr id="6" name="Content Placeholder 2">
            <a:extLst>
              <a:ext uri="{FF2B5EF4-FFF2-40B4-BE49-F238E27FC236}">
                <a16:creationId xmlns:a16="http://schemas.microsoft.com/office/drawing/2014/main" id="{55BF23FB-3291-4F14-BD2C-C775F3AA69E5}"/>
              </a:ext>
            </a:extLst>
          </p:cNvPr>
          <p:cNvSpPr txBox="1">
            <a:spLocks/>
          </p:cNvSpPr>
          <p:nvPr/>
        </p:nvSpPr>
        <p:spPr>
          <a:xfrm>
            <a:off x="6096000" y="3596958"/>
            <a:ext cx="5059680" cy="244009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This effort develops a simple rigid body simulation for the trajectory of the media.  The trajectory is based upon free-fall, contact, product friction, and centrifugal force.</a:t>
            </a:r>
          </a:p>
          <a:p>
            <a:r>
              <a:rPr lang="en-US" dirty="0"/>
              <a:t>The simulation is guided by test data from a cement mill as it empties and fills.</a:t>
            </a:r>
          </a:p>
        </p:txBody>
      </p:sp>
    </p:spTree>
    <p:extLst>
      <p:ext uri="{BB962C8B-B14F-4D97-AF65-F5344CB8AC3E}">
        <p14:creationId xmlns:p14="http://schemas.microsoft.com/office/powerpoint/2010/main" val="27644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F052-1AA6-4310-89CA-825EC20686FE}"/>
              </a:ext>
            </a:extLst>
          </p:cNvPr>
          <p:cNvSpPr>
            <a:spLocks noGrp="1"/>
          </p:cNvSpPr>
          <p:nvPr>
            <p:ph type="title"/>
          </p:nvPr>
        </p:nvSpPr>
        <p:spPr/>
        <p:txBody>
          <a:bodyPr/>
          <a:lstStyle/>
          <a:p>
            <a:r>
              <a:rPr lang="en-US" dirty="0"/>
              <a:t>Cement mill simulation/correlation</a:t>
            </a:r>
          </a:p>
        </p:txBody>
      </p:sp>
      <p:sp>
        <p:nvSpPr>
          <p:cNvPr id="3" name="Content Placeholder 2">
            <a:extLst>
              <a:ext uri="{FF2B5EF4-FFF2-40B4-BE49-F238E27FC236}">
                <a16:creationId xmlns:a16="http://schemas.microsoft.com/office/drawing/2014/main" id="{96E05CAD-C9FD-47CB-B14F-2B68F2AC9329}"/>
              </a:ext>
            </a:extLst>
          </p:cNvPr>
          <p:cNvSpPr>
            <a:spLocks noGrp="1"/>
          </p:cNvSpPr>
          <p:nvPr>
            <p:ph idx="1"/>
          </p:nvPr>
        </p:nvSpPr>
        <p:spPr>
          <a:xfrm>
            <a:off x="1097280" y="2108201"/>
            <a:ext cx="10058400" cy="1453896"/>
          </a:xfrm>
        </p:spPr>
        <p:txBody>
          <a:bodyPr/>
          <a:lstStyle/>
          <a:p>
            <a:r>
              <a:rPr lang="en-US" dirty="0"/>
              <a:t>The basic centrifugal force, free-fall, impact with product, and ride up the product level has been developed as shown below.  The final stage of the simulation where the media “rides up the mill liner” was not finished.  Inelastic impact modeling was also not finished.  Mill log data for appropriate processes was obtained and reformatted for use in correlating the simulation.</a:t>
            </a:r>
          </a:p>
        </p:txBody>
      </p:sp>
      <p:sp>
        <p:nvSpPr>
          <p:cNvPr id="4" name="Content Placeholder 2">
            <a:extLst>
              <a:ext uri="{FF2B5EF4-FFF2-40B4-BE49-F238E27FC236}">
                <a16:creationId xmlns:a16="http://schemas.microsoft.com/office/drawing/2014/main" id="{6CEA69C2-8A4B-4FB6-B38F-CCE093D53AB2}"/>
              </a:ext>
            </a:extLst>
          </p:cNvPr>
          <p:cNvSpPr txBox="1">
            <a:spLocks/>
          </p:cNvSpPr>
          <p:nvPr/>
        </p:nvSpPr>
        <p:spPr>
          <a:xfrm>
            <a:off x="6096000" y="3596958"/>
            <a:ext cx="5059680" cy="244009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rPr>
              <a:t>This effort develops a simple rigid body simulation for the trajectory of the media.  The trajectory is based upon centrifugal force , free-fall, contact, and product friction.</a:t>
            </a:r>
          </a:p>
          <a:p>
            <a:r>
              <a:rPr lang="en-US" dirty="0">
                <a:solidFill>
                  <a:schemeClr val="tx1"/>
                </a:solidFill>
              </a:rPr>
              <a:t>The simulation is guided by test data from a cement mill as it empties and fills.</a:t>
            </a:r>
          </a:p>
        </p:txBody>
      </p:sp>
      <p:pic>
        <p:nvPicPr>
          <p:cNvPr id="6" name="Picture 5" descr="A picture containing text, sport&#10;&#10;Description automatically generated">
            <a:extLst>
              <a:ext uri="{FF2B5EF4-FFF2-40B4-BE49-F238E27FC236}">
                <a16:creationId xmlns:a16="http://schemas.microsoft.com/office/drawing/2014/main" id="{B0EB3D8C-20C3-4F9E-A273-FFC72BE0D477}"/>
              </a:ext>
            </a:extLst>
          </p:cNvPr>
          <p:cNvPicPr>
            <a:picLocks noChangeAspect="1"/>
          </p:cNvPicPr>
          <p:nvPr/>
        </p:nvPicPr>
        <p:blipFill>
          <a:blip r:embed="rId2"/>
          <a:stretch>
            <a:fillRect/>
          </a:stretch>
        </p:blipFill>
        <p:spPr>
          <a:xfrm>
            <a:off x="1097280" y="3474720"/>
            <a:ext cx="4251960" cy="2834640"/>
          </a:xfrm>
          <a:prstGeom prst="rect">
            <a:avLst/>
          </a:prstGeom>
        </p:spPr>
      </p:pic>
    </p:spTree>
    <p:extLst>
      <p:ext uri="{BB962C8B-B14F-4D97-AF65-F5344CB8AC3E}">
        <p14:creationId xmlns:p14="http://schemas.microsoft.com/office/powerpoint/2010/main" val="368586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Cement mill simulation/correlation</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a:xfrm>
            <a:off x="1097280" y="2108201"/>
            <a:ext cx="10058400" cy="1157513"/>
          </a:xfrm>
        </p:spPr>
        <p:txBody>
          <a:bodyPr/>
          <a:lstStyle/>
          <a:p>
            <a:r>
              <a:rPr lang="en-US" dirty="0"/>
              <a:t>Great progress was made on the cement mill simulation and model correlation but was not completed.  Both the physics of the media/product slurry interaction and processing the large amount of measured mill data held us back.</a:t>
            </a:r>
          </a:p>
        </p:txBody>
      </p:sp>
      <p:pic>
        <p:nvPicPr>
          <p:cNvPr id="5" name="Picture 4">
            <a:extLst>
              <a:ext uri="{FF2B5EF4-FFF2-40B4-BE49-F238E27FC236}">
                <a16:creationId xmlns:a16="http://schemas.microsoft.com/office/drawing/2014/main" id="{AAECC6F0-06C5-49CD-B4C9-C7967D6E40AB}"/>
              </a:ext>
            </a:extLst>
          </p:cNvPr>
          <p:cNvPicPr>
            <a:picLocks noChangeAspect="1"/>
          </p:cNvPicPr>
          <p:nvPr/>
        </p:nvPicPr>
        <p:blipFill>
          <a:blip r:embed="rId2"/>
          <a:stretch>
            <a:fillRect/>
          </a:stretch>
        </p:blipFill>
        <p:spPr>
          <a:xfrm>
            <a:off x="1280160" y="3200400"/>
            <a:ext cx="3821887" cy="3108960"/>
          </a:xfrm>
          <a:prstGeom prst="rect">
            <a:avLst/>
          </a:prstGeom>
        </p:spPr>
      </p:pic>
      <p:sp>
        <p:nvSpPr>
          <p:cNvPr id="6" name="Content Placeholder 2">
            <a:extLst>
              <a:ext uri="{FF2B5EF4-FFF2-40B4-BE49-F238E27FC236}">
                <a16:creationId xmlns:a16="http://schemas.microsoft.com/office/drawing/2014/main" id="{B5DE858A-3DBE-4F8D-863D-1131851B0E20}"/>
              </a:ext>
            </a:extLst>
          </p:cNvPr>
          <p:cNvSpPr txBox="1">
            <a:spLocks/>
          </p:cNvSpPr>
          <p:nvPr/>
        </p:nvSpPr>
        <p:spPr>
          <a:xfrm>
            <a:off x="5822302" y="3233054"/>
            <a:ext cx="5333378" cy="279452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media/slurry interaction is an inelastic impact problem that will require more time to incorporate into the simulation.</a:t>
            </a:r>
          </a:p>
          <a:p>
            <a:r>
              <a:rPr lang="en-US" dirty="0"/>
              <a:t>The measured data needs to be windowed for full or empty mill conditions and used to correlate the simulation.</a:t>
            </a:r>
          </a:p>
          <a:p>
            <a:r>
              <a:rPr lang="en-US" dirty="0"/>
              <a:t>These are doable tasks.</a:t>
            </a:r>
          </a:p>
        </p:txBody>
      </p:sp>
    </p:spTree>
    <p:extLst>
      <p:ext uri="{BB962C8B-B14F-4D97-AF65-F5344CB8AC3E}">
        <p14:creationId xmlns:p14="http://schemas.microsoft.com/office/powerpoint/2010/main" val="331271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68B0-5016-4D60-83C3-CA5B2A9A3016}"/>
              </a:ext>
            </a:extLst>
          </p:cNvPr>
          <p:cNvSpPr>
            <a:spLocks noGrp="1"/>
          </p:cNvSpPr>
          <p:nvPr>
            <p:ph type="title"/>
          </p:nvPr>
        </p:nvSpPr>
        <p:spPr/>
        <p:txBody>
          <a:bodyPr/>
          <a:lstStyle/>
          <a:p>
            <a:r>
              <a:rPr lang="en-US" dirty="0" err="1"/>
              <a:t>Oxathon</a:t>
            </a:r>
            <a:endParaRPr lang="en-US" dirty="0"/>
          </a:p>
        </p:txBody>
      </p:sp>
      <p:pic>
        <p:nvPicPr>
          <p:cNvPr id="9" name="Content Placeholder 8" descr="A picture containing text, transport, horse-drawn vehicle&#10;&#10;Description automatically generated">
            <a:extLst>
              <a:ext uri="{FF2B5EF4-FFF2-40B4-BE49-F238E27FC236}">
                <a16:creationId xmlns:a16="http://schemas.microsoft.com/office/drawing/2014/main" id="{90F30A0F-194E-4579-B24B-8245C81C5573}"/>
              </a:ext>
            </a:extLst>
          </p:cNvPr>
          <p:cNvPicPr>
            <a:picLocks noGrp="1" noChangeAspect="1"/>
          </p:cNvPicPr>
          <p:nvPr>
            <p:ph idx="1"/>
          </p:nvPr>
        </p:nvPicPr>
        <p:blipFill>
          <a:blip r:embed="rId2"/>
          <a:stretch>
            <a:fillRect/>
          </a:stretch>
        </p:blipFill>
        <p:spPr>
          <a:xfrm>
            <a:off x="502920" y="1923642"/>
            <a:ext cx="11201400" cy="4480560"/>
          </a:xfrm>
        </p:spPr>
      </p:pic>
    </p:spTree>
    <p:extLst>
      <p:ext uri="{BB962C8B-B14F-4D97-AF65-F5344CB8AC3E}">
        <p14:creationId xmlns:p14="http://schemas.microsoft.com/office/powerpoint/2010/main" val="13898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Energy-inducing entertainment</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p:txBody>
          <a:bodyPr/>
          <a:lstStyle/>
          <a:p>
            <a:r>
              <a:rPr lang="en-US" dirty="0"/>
              <a:t>Status</a:t>
            </a:r>
          </a:p>
        </p:txBody>
      </p:sp>
      <p:pic>
        <p:nvPicPr>
          <p:cNvPr id="5" name="Picture 4" descr="A picture containing transport, horse-drawn vehicle, mammal&#10;&#10;Description automatically generated">
            <a:extLst>
              <a:ext uri="{FF2B5EF4-FFF2-40B4-BE49-F238E27FC236}">
                <a16:creationId xmlns:a16="http://schemas.microsoft.com/office/drawing/2014/main" id="{1BDE5B01-9F88-43F2-A167-88D987482D11}"/>
              </a:ext>
            </a:extLst>
          </p:cNvPr>
          <p:cNvPicPr>
            <a:picLocks noChangeAspect="1"/>
          </p:cNvPicPr>
          <p:nvPr/>
        </p:nvPicPr>
        <p:blipFill>
          <a:blip r:embed="rId2"/>
          <a:stretch>
            <a:fillRect/>
          </a:stretch>
        </p:blipFill>
        <p:spPr>
          <a:xfrm>
            <a:off x="502920" y="1920240"/>
            <a:ext cx="11201400" cy="4480560"/>
          </a:xfrm>
          <a:prstGeom prst="rect">
            <a:avLst/>
          </a:prstGeom>
        </p:spPr>
      </p:pic>
    </p:spTree>
    <p:extLst>
      <p:ext uri="{BB962C8B-B14F-4D97-AF65-F5344CB8AC3E}">
        <p14:creationId xmlns:p14="http://schemas.microsoft.com/office/powerpoint/2010/main" val="35094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Demographic clustering</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p:txBody>
          <a:bodyPr/>
          <a:lstStyle/>
          <a:p>
            <a:r>
              <a:rPr lang="en-US" dirty="0"/>
              <a:t>Linear multivariable statistical models are used to model the effects of demographics on voting patterns or crime.  However, these linear models do not accurately capture outputs to an exact enough degree, shown below, to produce high quality results.  And precincts or census tracts with similar demographics to each are not identified.</a:t>
            </a:r>
          </a:p>
          <a:p>
            <a:r>
              <a:rPr lang="en-US" dirty="0"/>
              <a:t>K-means clustering and Gaussian mixture models are methods of clustering data into similar subsets.  These methods can be used to group precincts based upon a high dimensional set of demographics.</a:t>
            </a:r>
          </a:p>
          <a:p>
            <a:r>
              <a:rPr lang="en-US" dirty="0"/>
              <a:t>Clustering similar precincts together would be another method of deploying similar campaign strategies across like-minded precincts and being more efficient than a “one size fits all” across all precincts (regardless of demographics).</a:t>
            </a:r>
          </a:p>
        </p:txBody>
      </p:sp>
    </p:spTree>
    <p:extLst>
      <p:ext uri="{BB962C8B-B14F-4D97-AF65-F5344CB8AC3E}">
        <p14:creationId xmlns:p14="http://schemas.microsoft.com/office/powerpoint/2010/main" val="79156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F052-1AA6-4310-89CA-825EC20686FE}"/>
              </a:ext>
            </a:extLst>
          </p:cNvPr>
          <p:cNvSpPr>
            <a:spLocks noGrp="1"/>
          </p:cNvSpPr>
          <p:nvPr>
            <p:ph type="title"/>
          </p:nvPr>
        </p:nvSpPr>
        <p:spPr/>
        <p:txBody>
          <a:bodyPr/>
          <a:lstStyle/>
          <a:p>
            <a:r>
              <a:rPr lang="en-US" dirty="0"/>
              <a:t>Demographic clustering</a:t>
            </a:r>
          </a:p>
        </p:txBody>
      </p:sp>
      <p:sp>
        <p:nvSpPr>
          <p:cNvPr id="3" name="Content Placeholder 2">
            <a:extLst>
              <a:ext uri="{FF2B5EF4-FFF2-40B4-BE49-F238E27FC236}">
                <a16:creationId xmlns:a16="http://schemas.microsoft.com/office/drawing/2014/main" id="{96E05CAD-C9FD-47CB-B14F-2B68F2AC9329}"/>
              </a:ext>
            </a:extLst>
          </p:cNvPr>
          <p:cNvSpPr>
            <a:spLocks noGrp="1"/>
          </p:cNvSpPr>
          <p:nvPr>
            <p:ph idx="1"/>
          </p:nvPr>
        </p:nvSpPr>
        <p:spPr/>
        <p:txBody>
          <a:bodyPr/>
          <a:lstStyle/>
          <a:p>
            <a:r>
              <a:rPr lang="en-US" dirty="0"/>
              <a:t>No significant progress was made on this effort.</a:t>
            </a:r>
          </a:p>
          <a:p>
            <a:r>
              <a:rPr lang="en-US" dirty="0"/>
              <a:t>Look for results in the future.</a:t>
            </a:r>
          </a:p>
        </p:txBody>
      </p:sp>
    </p:spTree>
    <p:extLst>
      <p:ext uri="{BB962C8B-B14F-4D97-AF65-F5344CB8AC3E}">
        <p14:creationId xmlns:p14="http://schemas.microsoft.com/office/powerpoint/2010/main" val="204301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The finish line</a:t>
            </a:r>
          </a:p>
        </p:txBody>
      </p:sp>
      <p:pic>
        <p:nvPicPr>
          <p:cNvPr id="8" name="Picture 7" descr="A donkey pulling a cart&#10;&#10;Description automatically generated with low confidence">
            <a:extLst>
              <a:ext uri="{FF2B5EF4-FFF2-40B4-BE49-F238E27FC236}">
                <a16:creationId xmlns:a16="http://schemas.microsoft.com/office/drawing/2014/main" id="{D40B7EBB-199A-4CA4-B95D-840466E94B05}"/>
              </a:ext>
            </a:extLst>
          </p:cNvPr>
          <p:cNvPicPr>
            <a:picLocks noChangeAspect="1"/>
          </p:cNvPicPr>
          <p:nvPr/>
        </p:nvPicPr>
        <p:blipFill>
          <a:blip r:embed="rId2"/>
          <a:stretch>
            <a:fillRect/>
          </a:stretch>
        </p:blipFill>
        <p:spPr>
          <a:xfrm>
            <a:off x="91440" y="1920240"/>
            <a:ext cx="12801600" cy="4480560"/>
          </a:xfrm>
          <a:prstGeom prst="rect">
            <a:avLst/>
          </a:prstGeom>
        </p:spPr>
      </p:pic>
    </p:spTree>
    <p:extLst>
      <p:ext uri="{BB962C8B-B14F-4D97-AF65-F5344CB8AC3E}">
        <p14:creationId xmlns:p14="http://schemas.microsoft.com/office/powerpoint/2010/main" val="14377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Our Partners</a:t>
            </a:r>
          </a:p>
        </p:txBody>
      </p:sp>
      <p:pic>
        <p:nvPicPr>
          <p:cNvPr id="1026" name="Picture 2" descr="Brand">
            <a:extLst>
              <a:ext uri="{FF2B5EF4-FFF2-40B4-BE49-F238E27FC236}">
                <a16:creationId xmlns:a16="http://schemas.microsoft.com/office/drawing/2014/main" id="{ADC07BC9-5141-4CB0-82EE-79DEB61A6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80" y="2377168"/>
            <a:ext cx="34575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CDF800-23B1-4F41-86B4-21EDABD91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18" y="2340816"/>
            <a:ext cx="1900335" cy="1900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B0C6728-8220-4D9F-A487-627DA06C1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935" y="2340816"/>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a:extLst>
              <a:ext uri="{FF2B5EF4-FFF2-40B4-BE49-F238E27FC236}">
                <a16:creationId xmlns:a16="http://schemas.microsoft.com/office/drawing/2014/main" id="{A4B314D0-EC34-41D2-A3EC-E2E07A922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970" y="4794956"/>
            <a:ext cx="2400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a:extLst>
              <a:ext uri="{FF2B5EF4-FFF2-40B4-BE49-F238E27FC236}">
                <a16:creationId xmlns:a16="http://schemas.microsoft.com/office/drawing/2014/main" id="{2C145DA3-DB2C-4701-9742-25536E98C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245" y="4833257"/>
            <a:ext cx="2617053" cy="9541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ython™">
            <a:extLst>
              <a:ext uri="{FF2B5EF4-FFF2-40B4-BE49-F238E27FC236}">
                <a16:creationId xmlns:a16="http://schemas.microsoft.com/office/drawing/2014/main" id="{10BD6F0C-8E05-43DA-AD66-12F52345E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355" y="4789924"/>
            <a:ext cx="276225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0378-269C-43FB-AF31-28C97761F3C0}"/>
              </a:ext>
            </a:extLst>
          </p:cNvPr>
          <p:cNvSpPr>
            <a:spLocks noGrp="1"/>
          </p:cNvSpPr>
          <p:nvPr>
            <p:ph type="title"/>
          </p:nvPr>
        </p:nvSpPr>
        <p:spPr/>
        <p:txBody>
          <a:bodyPr/>
          <a:lstStyle/>
          <a:p>
            <a:r>
              <a:rPr lang="en-US" dirty="0"/>
              <a:t>Diverse Projects</a:t>
            </a:r>
          </a:p>
        </p:txBody>
      </p:sp>
      <p:sp>
        <p:nvSpPr>
          <p:cNvPr id="3" name="Content Placeholder 2">
            <a:extLst>
              <a:ext uri="{FF2B5EF4-FFF2-40B4-BE49-F238E27FC236}">
                <a16:creationId xmlns:a16="http://schemas.microsoft.com/office/drawing/2014/main" id="{B380E7A0-AB9F-4BB1-AF06-5ED0C3D173EB}"/>
              </a:ext>
            </a:extLst>
          </p:cNvPr>
          <p:cNvSpPr>
            <a:spLocks noGrp="1"/>
          </p:cNvSpPr>
          <p:nvPr>
            <p:ph idx="1"/>
          </p:nvPr>
        </p:nvSpPr>
        <p:spPr/>
        <p:txBody>
          <a:bodyPr/>
          <a:lstStyle/>
          <a:p>
            <a:r>
              <a:rPr lang="en-US" dirty="0"/>
              <a:t>Modeling demographics and perturbations with neural networks</a:t>
            </a:r>
          </a:p>
          <a:p>
            <a:r>
              <a:rPr lang="en-US" dirty="0"/>
              <a:t>Cost minimization voting strategy</a:t>
            </a:r>
          </a:p>
          <a:p>
            <a:r>
              <a:rPr lang="en-US" dirty="0"/>
              <a:t>Crime modeling and prediction</a:t>
            </a:r>
          </a:p>
          <a:p>
            <a:r>
              <a:rPr lang="en-US" dirty="0"/>
              <a:t>Voting trend derivation</a:t>
            </a:r>
          </a:p>
          <a:p>
            <a:r>
              <a:rPr lang="en-US" dirty="0"/>
              <a:t>Cement mill simulation and model correlation</a:t>
            </a:r>
          </a:p>
          <a:p>
            <a:r>
              <a:rPr lang="en-US" dirty="0"/>
              <a:t>Demographic clustering to minimize different campaign strategies</a:t>
            </a:r>
          </a:p>
        </p:txBody>
      </p:sp>
    </p:spTree>
    <p:extLst>
      <p:ext uri="{BB962C8B-B14F-4D97-AF65-F5344CB8AC3E}">
        <p14:creationId xmlns:p14="http://schemas.microsoft.com/office/powerpoint/2010/main" val="346138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Modeling demographics and perturbations</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a:xfrm>
            <a:off x="1097280" y="2108202"/>
            <a:ext cx="10058400" cy="1450758"/>
          </a:xfrm>
        </p:spPr>
        <p:txBody>
          <a:bodyPr/>
          <a:lstStyle/>
          <a:p>
            <a:r>
              <a:rPr lang="en-US" dirty="0"/>
              <a:t>Linear multivariable statistical models are used to model the effects of demographics on voting patterns or crime.  However, these linear models do not accurately capture outputs to an exact enough degree, shown below, to produce high quality results.  And perturbations of one demographic factor changes all outputs the same.</a:t>
            </a:r>
          </a:p>
        </p:txBody>
      </p:sp>
      <p:pic>
        <p:nvPicPr>
          <p:cNvPr id="5" name="Picture 4" descr="Chart, scatter chart&#10;&#10;Description automatically generated">
            <a:extLst>
              <a:ext uri="{FF2B5EF4-FFF2-40B4-BE49-F238E27FC236}">
                <a16:creationId xmlns:a16="http://schemas.microsoft.com/office/drawing/2014/main" id="{DC744BED-5D26-4638-9B5B-1844D8D82CD4}"/>
              </a:ext>
            </a:extLst>
          </p:cNvPr>
          <p:cNvPicPr>
            <a:picLocks noChangeAspect="1"/>
          </p:cNvPicPr>
          <p:nvPr/>
        </p:nvPicPr>
        <p:blipFill>
          <a:blip r:embed="rId2"/>
          <a:stretch>
            <a:fillRect/>
          </a:stretch>
        </p:blipFill>
        <p:spPr>
          <a:xfrm>
            <a:off x="1097280" y="3474720"/>
            <a:ext cx="4251960" cy="2834640"/>
          </a:xfrm>
          <a:prstGeom prst="rect">
            <a:avLst/>
          </a:prstGeom>
        </p:spPr>
      </p:pic>
      <p:sp>
        <p:nvSpPr>
          <p:cNvPr id="6" name="Content Placeholder 2">
            <a:extLst>
              <a:ext uri="{FF2B5EF4-FFF2-40B4-BE49-F238E27FC236}">
                <a16:creationId xmlns:a16="http://schemas.microsoft.com/office/drawing/2014/main" id="{EFAA519E-0EBD-4571-BC3D-68407D94DF7B}"/>
              </a:ext>
            </a:extLst>
          </p:cNvPr>
          <p:cNvSpPr txBox="1">
            <a:spLocks/>
          </p:cNvSpPr>
          <p:nvPr/>
        </p:nvSpPr>
        <p:spPr>
          <a:xfrm>
            <a:off x="6096000" y="3596958"/>
            <a:ext cx="5059680" cy="244009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This effort uses a multivariable neural network to produce an output, such as voting patterns or crime, based upon the demographics.</a:t>
            </a:r>
          </a:p>
          <a:p>
            <a:r>
              <a:rPr lang="en-US" dirty="0"/>
              <a:t>In addition, perturbations to the baseline demographics are shown to produce different outputs for each geographic area.</a:t>
            </a:r>
          </a:p>
        </p:txBody>
      </p:sp>
    </p:spTree>
    <p:extLst>
      <p:ext uri="{BB962C8B-B14F-4D97-AF65-F5344CB8AC3E}">
        <p14:creationId xmlns:p14="http://schemas.microsoft.com/office/powerpoint/2010/main" val="31622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Modeling demographics and perturbations</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a:xfrm>
            <a:off x="1097280" y="2108202"/>
            <a:ext cx="10058400" cy="1450758"/>
          </a:xfrm>
        </p:spPr>
        <p:txBody>
          <a:bodyPr/>
          <a:lstStyle/>
          <a:p>
            <a:r>
              <a:rPr lang="en-US" dirty="0"/>
              <a:t>A neural network with four hidden layers and 8, 24, 24, and 16 hidden neurons was used to map demographic statistics to the voting record on a precinct-by-precinct basis.  The mapping, shown below, produces results within a fairly tight tolerance band for data in the training set and in the test set.  This model can be used to generate policy to enhance the area.</a:t>
            </a:r>
          </a:p>
        </p:txBody>
      </p:sp>
      <p:sp>
        <p:nvSpPr>
          <p:cNvPr id="6" name="Content Placeholder 2">
            <a:extLst>
              <a:ext uri="{FF2B5EF4-FFF2-40B4-BE49-F238E27FC236}">
                <a16:creationId xmlns:a16="http://schemas.microsoft.com/office/drawing/2014/main" id="{EFAA519E-0EBD-4571-BC3D-68407D94DF7B}"/>
              </a:ext>
            </a:extLst>
          </p:cNvPr>
          <p:cNvSpPr txBox="1">
            <a:spLocks/>
          </p:cNvSpPr>
          <p:nvPr/>
        </p:nvSpPr>
        <p:spPr>
          <a:xfrm>
            <a:off x="6096000" y="3596958"/>
            <a:ext cx="5059680" cy="2440092"/>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Furthermore, perturbations to the baseline demographics are shown to produce different outputs for each geographic area.  Thus capturing an output, such as a voting record, being a nonlinear mix of demographics.</a:t>
            </a:r>
          </a:p>
          <a:p>
            <a:r>
              <a:rPr lang="en-US" dirty="0"/>
              <a:t>Changes in demographics are easily incorporated into new policies.</a:t>
            </a:r>
          </a:p>
        </p:txBody>
      </p:sp>
      <p:pic>
        <p:nvPicPr>
          <p:cNvPr id="7" name="Picture 6" descr="Chart, scatter chart&#10;&#10;Description automatically generated">
            <a:extLst>
              <a:ext uri="{FF2B5EF4-FFF2-40B4-BE49-F238E27FC236}">
                <a16:creationId xmlns:a16="http://schemas.microsoft.com/office/drawing/2014/main" id="{4552C9BE-BFB8-4DC9-855F-0696CFA5F377}"/>
              </a:ext>
            </a:extLst>
          </p:cNvPr>
          <p:cNvPicPr>
            <a:picLocks noChangeAspect="1"/>
          </p:cNvPicPr>
          <p:nvPr/>
        </p:nvPicPr>
        <p:blipFill>
          <a:blip r:embed="rId2"/>
          <a:stretch>
            <a:fillRect/>
          </a:stretch>
        </p:blipFill>
        <p:spPr>
          <a:xfrm>
            <a:off x="1097280" y="3474720"/>
            <a:ext cx="4251960" cy="2834640"/>
          </a:xfrm>
          <a:prstGeom prst="rect">
            <a:avLst/>
          </a:prstGeom>
        </p:spPr>
      </p:pic>
    </p:spTree>
    <p:extLst>
      <p:ext uri="{BB962C8B-B14F-4D97-AF65-F5344CB8AC3E}">
        <p14:creationId xmlns:p14="http://schemas.microsoft.com/office/powerpoint/2010/main" val="191893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Modeling demographics and perturbations</a:t>
            </a:r>
          </a:p>
        </p:txBody>
      </p:sp>
      <p:sp>
        <p:nvSpPr>
          <p:cNvPr id="3" name="Content Placeholder 2">
            <a:extLst>
              <a:ext uri="{FF2B5EF4-FFF2-40B4-BE49-F238E27FC236}">
                <a16:creationId xmlns:a16="http://schemas.microsoft.com/office/drawing/2014/main" id="{1DD706C0-A2DC-43DD-AC63-AA46706FBB12}"/>
              </a:ext>
            </a:extLst>
          </p:cNvPr>
          <p:cNvSpPr>
            <a:spLocks noGrp="1"/>
          </p:cNvSpPr>
          <p:nvPr>
            <p:ph idx="1"/>
          </p:nvPr>
        </p:nvSpPr>
        <p:spPr>
          <a:xfrm>
            <a:off x="1097280" y="2108201"/>
            <a:ext cx="10058400" cy="1450757"/>
          </a:xfrm>
        </p:spPr>
        <p:txBody>
          <a:bodyPr/>
          <a:lstStyle/>
          <a:p>
            <a:r>
              <a:rPr lang="en-US" dirty="0"/>
              <a:t>The neural network model of demographic effects on an outcome lend themselves well to perturbations in the demographics.  For example, suppose the number of African American population increases in a precinct by 5%.  What is the effect on the previously trained outcome such as crime or voting patterns?</a:t>
            </a:r>
          </a:p>
        </p:txBody>
      </p:sp>
      <p:sp>
        <p:nvSpPr>
          <p:cNvPr id="4" name="Content Placeholder 2">
            <a:extLst>
              <a:ext uri="{FF2B5EF4-FFF2-40B4-BE49-F238E27FC236}">
                <a16:creationId xmlns:a16="http://schemas.microsoft.com/office/drawing/2014/main" id="{16403D1E-8D9F-45DA-9572-CE909E859828}"/>
              </a:ext>
            </a:extLst>
          </p:cNvPr>
          <p:cNvSpPr txBox="1">
            <a:spLocks/>
          </p:cNvSpPr>
          <p:nvPr/>
        </p:nvSpPr>
        <p:spPr>
          <a:xfrm>
            <a:off x="6096000" y="3596958"/>
            <a:ext cx="5059680" cy="244009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figure shows the effect of a 5% increase in African American population in each and every precinct (one at a time).  The resulting change in Democrat voting percent is shown.  As expected, some precincts show large increases in Democrat voting and others show little.</a:t>
            </a:r>
          </a:p>
          <a:p>
            <a:r>
              <a:rPr lang="en-US" dirty="0"/>
              <a:t>This method can direct policy or campaign strategies due to changing demographics.</a:t>
            </a:r>
          </a:p>
        </p:txBody>
      </p:sp>
      <p:pic>
        <p:nvPicPr>
          <p:cNvPr id="8" name="Picture 7" descr="Chart, histogram&#10;&#10;Description automatically generated">
            <a:extLst>
              <a:ext uri="{FF2B5EF4-FFF2-40B4-BE49-F238E27FC236}">
                <a16:creationId xmlns:a16="http://schemas.microsoft.com/office/drawing/2014/main" id="{E42EE382-B60C-4CDA-9144-4D0BC5D0A7E7}"/>
              </a:ext>
            </a:extLst>
          </p:cNvPr>
          <p:cNvPicPr>
            <a:picLocks noChangeAspect="1"/>
          </p:cNvPicPr>
          <p:nvPr/>
        </p:nvPicPr>
        <p:blipFill>
          <a:blip r:embed="rId2"/>
          <a:stretch>
            <a:fillRect/>
          </a:stretch>
        </p:blipFill>
        <p:spPr>
          <a:xfrm>
            <a:off x="1097280" y="3474720"/>
            <a:ext cx="4251960" cy="2834640"/>
          </a:xfrm>
          <a:prstGeom prst="rect">
            <a:avLst/>
          </a:prstGeom>
        </p:spPr>
      </p:pic>
    </p:spTree>
    <p:extLst>
      <p:ext uri="{BB962C8B-B14F-4D97-AF65-F5344CB8AC3E}">
        <p14:creationId xmlns:p14="http://schemas.microsoft.com/office/powerpoint/2010/main" val="56834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CE5-35B2-4EC2-AB7F-77D6732E7205}"/>
              </a:ext>
            </a:extLst>
          </p:cNvPr>
          <p:cNvSpPr>
            <a:spLocks noGrp="1"/>
          </p:cNvSpPr>
          <p:nvPr>
            <p:ph type="title"/>
          </p:nvPr>
        </p:nvSpPr>
        <p:spPr/>
        <p:txBody>
          <a:bodyPr/>
          <a:lstStyle/>
          <a:p>
            <a:r>
              <a:rPr lang="en-US" dirty="0"/>
              <a:t>Refreshments</a:t>
            </a:r>
          </a:p>
        </p:txBody>
      </p:sp>
      <p:pic>
        <p:nvPicPr>
          <p:cNvPr id="5" name="Content Placeholder 4" descr="A cow pulling a cart full of goods&#10;&#10;Description automatically generated with low confidence">
            <a:extLst>
              <a:ext uri="{FF2B5EF4-FFF2-40B4-BE49-F238E27FC236}">
                <a16:creationId xmlns:a16="http://schemas.microsoft.com/office/drawing/2014/main" id="{F6AA7E60-D699-4C8A-9D87-F254541796EE}"/>
              </a:ext>
            </a:extLst>
          </p:cNvPr>
          <p:cNvPicPr>
            <a:picLocks noGrp="1" noChangeAspect="1"/>
          </p:cNvPicPr>
          <p:nvPr>
            <p:ph idx="1"/>
          </p:nvPr>
        </p:nvPicPr>
        <p:blipFill>
          <a:blip r:embed="rId2"/>
          <a:stretch>
            <a:fillRect/>
          </a:stretch>
        </p:blipFill>
        <p:spPr>
          <a:xfrm>
            <a:off x="502920" y="1920240"/>
            <a:ext cx="11201400" cy="4480560"/>
          </a:xfrm>
        </p:spPr>
      </p:pic>
    </p:spTree>
    <p:extLst>
      <p:ext uri="{BB962C8B-B14F-4D97-AF65-F5344CB8AC3E}">
        <p14:creationId xmlns:p14="http://schemas.microsoft.com/office/powerpoint/2010/main" val="32662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8D-F865-499C-917A-6D31415CCC53}"/>
              </a:ext>
            </a:extLst>
          </p:cNvPr>
          <p:cNvSpPr>
            <a:spLocks noGrp="1"/>
          </p:cNvSpPr>
          <p:nvPr>
            <p:ph type="title"/>
          </p:nvPr>
        </p:nvSpPr>
        <p:spPr/>
        <p:txBody>
          <a:bodyPr/>
          <a:lstStyle/>
          <a:p>
            <a:r>
              <a:rPr lang="en-US" dirty="0"/>
              <a:t>Cost minimization voting strategy</a:t>
            </a:r>
          </a:p>
        </p:txBody>
      </p:sp>
      <p:sp>
        <p:nvSpPr>
          <p:cNvPr id="3" name="Content Placeholder 2">
            <a:extLst>
              <a:ext uri="{FF2B5EF4-FFF2-40B4-BE49-F238E27FC236}">
                <a16:creationId xmlns:a16="http://schemas.microsoft.com/office/drawing/2014/main" id="{66F97789-6A85-4E61-82C9-5D7B4CB14024}"/>
              </a:ext>
            </a:extLst>
          </p:cNvPr>
          <p:cNvSpPr>
            <a:spLocks noGrp="1"/>
          </p:cNvSpPr>
          <p:nvPr>
            <p:ph idx="1"/>
          </p:nvPr>
        </p:nvSpPr>
        <p:spPr/>
        <p:txBody>
          <a:bodyPr/>
          <a:lstStyle/>
          <a:p>
            <a:r>
              <a:rPr lang="en-US" dirty="0"/>
              <a:t>This effort makes a first effort at developing a methodology of how and where to spend limited resources in order to maximize the chance of winning an election.  The methodology assumes that the election “is within reach” and that targeting specific voters and precincts can get the win.</a:t>
            </a:r>
          </a:p>
          <a:p>
            <a:r>
              <a:rPr lang="en-US" dirty="0"/>
              <a:t>The calculation of which precincts to target was posed as the constrained minimization problem to minimize the changes in precinct voting percent yet still gain enough votes to win the election.</a:t>
            </a:r>
          </a:p>
          <a:p>
            <a:r>
              <a:rPr lang="en-US" dirty="0"/>
              <a:t>In words, the algorithm is trying to find the least percent changes in vote for each precinct in order to make the overall Democrat vote total exceed the overall Republican vote total.  In addition, lower and upper bounds on the percent Democrat vote are enforced to provide realism.</a:t>
            </a:r>
          </a:p>
        </p:txBody>
      </p:sp>
    </p:spTree>
    <p:extLst>
      <p:ext uri="{BB962C8B-B14F-4D97-AF65-F5344CB8AC3E}">
        <p14:creationId xmlns:p14="http://schemas.microsoft.com/office/powerpoint/2010/main" val="286307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F052-1AA6-4310-89CA-825EC20686FE}"/>
              </a:ext>
            </a:extLst>
          </p:cNvPr>
          <p:cNvSpPr>
            <a:spLocks noGrp="1"/>
          </p:cNvSpPr>
          <p:nvPr>
            <p:ph type="title"/>
          </p:nvPr>
        </p:nvSpPr>
        <p:spPr/>
        <p:txBody>
          <a:bodyPr/>
          <a:lstStyle/>
          <a:p>
            <a:r>
              <a:rPr lang="en-US" dirty="0"/>
              <a:t>Cost minimization voting strategy</a:t>
            </a:r>
          </a:p>
        </p:txBody>
      </p:sp>
      <p:sp>
        <p:nvSpPr>
          <p:cNvPr id="3" name="Content Placeholder 2">
            <a:extLst>
              <a:ext uri="{FF2B5EF4-FFF2-40B4-BE49-F238E27FC236}">
                <a16:creationId xmlns:a16="http://schemas.microsoft.com/office/drawing/2014/main" id="{96E05CAD-C9FD-47CB-B14F-2B68F2AC9329}"/>
              </a:ext>
            </a:extLst>
          </p:cNvPr>
          <p:cNvSpPr>
            <a:spLocks noGrp="1"/>
          </p:cNvSpPr>
          <p:nvPr>
            <p:ph idx="1"/>
          </p:nvPr>
        </p:nvSpPr>
        <p:spPr>
          <a:xfrm>
            <a:off x="1097280" y="2108201"/>
            <a:ext cx="10058400" cy="1216447"/>
          </a:xfrm>
        </p:spPr>
        <p:txBody>
          <a:bodyPr/>
          <a:lstStyle/>
          <a:p>
            <a:r>
              <a:rPr lang="en-US" dirty="0"/>
              <a:t>The voting strategy algorithm was demonstrated on the 36</a:t>
            </a:r>
            <a:r>
              <a:rPr lang="en-US" baseline="30000" dirty="0"/>
              <a:t>th</a:t>
            </a:r>
            <a:r>
              <a:rPr lang="en-US" dirty="0"/>
              <a:t> California Assembly district.  Demographic data, past voting data, and geographic data was used to developed the cost minimization problem, penalties for excessive swings in voting, and presentation of the results.</a:t>
            </a:r>
          </a:p>
        </p:txBody>
      </p:sp>
      <p:pic>
        <p:nvPicPr>
          <p:cNvPr id="4" name="Picture 3" descr="Chart&#10;&#10;Description automatically generated">
            <a:extLst>
              <a:ext uri="{FF2B5EF4-FFF2-40B4-BE49-F238E27FC236}">
                <a16:creationId xmlns:a16="http://schemas.microsoft.com/office/drawing/2014/main" id="{0CAB2C4B-9567-423D-86CE-A0BF0A9B677F}"/>
              </a:ext>
            </a:extLst>
          </p:cNvPr>
          <p:cNvPicPr/>
          <p:nvPr/>
        </p:nvPicPr>
        <p:blipFill>
          <a:blip r:embed="rId2">
            <a:extLst>
              <a:ext uri="{28A0092B-C50C-407E-A947-70E740481C1C}">
                <a14:useLocalDpi xmlns:a14="http://schemas.microsoft.com/office/drawing/2010/main" val="0"/>
              </a:ext>
            </a:extLst>
          </a:blip>
          <a:stretch>
            <a:fillRect/>
          </a:stretch>
        </p:blipFill>
        <p:spPr>
          <a:xfrm>
            <a:off x="910668" y="3222783"/>
            <a:ext cx="5487035" cy="3108960"/>
          </a:xfrm>
          <a:prstGeom prst="rect">
            <a:avLst/>
          </a:prstGeom>
        </p:spPr>
      </p:pic>
      <p:sp>
        <p:nvSpPr>
          <p:cNvPr id="5" name="Content Placeholder 2">
            <a:extLst>
              <a:ext uri="{FF2B5EF4-FFF2-40B4-BE49-F238E27FC236}">
                <a16:creationId xmlns:a16="http://schemas.microsoft.com/office/drawing/2014/main" id="{3A139997-D370-4F09-A4FB-8DFDDE56CA02}"/>
              </a:ext>
            </a:extLst>
          </p:cNvPr>
          <p:cNvSpPr txBox="1">
            <a:spLocks/>
          </p:cNvSpPr>
          <p:nvPr/>
        </p:nvSpPr>
        <p:spPr>
          <a:xfrm>
            <a:off x="6096000" y="3251718"/>
            <a:ext cx="5059680" cy="244009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algorithm found the precincts that are beneficial to spend more time and money on in developing a campaign strategy to win an election.  Feasible strategies were found that produced winning elections.  The winning strategy was fairly robust in that multiple winning paths could be found.</a:t>
            </a:r>
          </a:p>
        </p:txBody>
      </p:sp>
    </p:spTree>
    <p:extLst>
      <p:ext uri="{BB962C8B-B14F-4D97-AF65-F5344CB8AC3E}">
        <p14:creationId xmlns:p14="http://schemas.microsoft.com/office/powerpoint/2010/main" val="182393289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{8E01551E-7B58-49D6-BECD-BE51A56905E0}tf11437505_win32</Template>
  <TotalTime>876</TotalTime>
  <Words>1712</Words>
  <Application>Microsoft Office PowerPoint</Application>
  <PresentationFormat>Widescreen</PresentationFormat>
  <Paragraphs>80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Georgia Pro Cond Light</vt:lpstr>
      <vt:lpstr>Speak Pro</vt:lpstr>
      <vt:lpstr>RetrospectVTI</vt:lpstr>
      <vt:lpstr>Oxathon</vt:lpstr>
      <vt:lpstr>Oxathon</vt:lpstr>
      <vt:lpstr>Diverse Projects</vt:lpstr>
      <vt:lpstr>Modeling demographics and perturbations</vt:lpstr>
      <vt:lpstr>Modeling demographics and perturbations</vt:lpstr>
      <vt:lpstr>Modeling demographics and perturbations</vt:lpstr>
      <vt:lpstr>Refreshments</vt:lpstr>
      <vt:lpstr>Cost minimization voting strategy</vt:lpstr>
      <vt:lpstr>Cost minimization voting strategy</vt:lpstr>
      <vt:lpstr>Cost minimization voting strategy</vt:lpstr>
      <vt:lpstr>Crime modeling and prediction</vt:lpstr>
      <vt:lpstr>Crime modeling and prediction</vt:lpstr>
      <vt:lpstr>Crime modeling and prediction</vt:lpstr>
      <vt:lpstr>Voting trend derivation</vt:lpstr>
      <vt:lpstr>Voting trend derivation</vt:lpstr>
      <vt:lpstr>Voting trend derivation</vt:lpstr>
      <vt:lpstr>Cement mill simulation/correlation</vt:lpstr>
      <vt:lpstr>Cement mill simulation/correlation</vt:lpstr>
      <vt:lpstr>Cement mill simulation/correlation</vt:lpstr>
      <vt:lpstr>Energy-inducing entertainment</vt:lpstr>
      <vt:lpstr>Demographic clustering</vt:lpstr>
      <vt:lpstr>Demographic clustering</vt:lpstr>
      <vt:lpstr>The finish line</vt:lpstr>
      <vt:lpstr>Our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Oxathon</dc:title>
  <dc:creator>Manning, Raymund</dc:creator>
  <cp:lastModifiedBy>Manning, Raymund</cp:lastModifiedBy>
  <cp:revision>45</cp:revision>
  <dcterms:created xsi:type="dcterms:W3CDTF">2021-02-18T19:19:43Z</dcterms:created>
  <dcterms:modified xsi:type="dcterms:W3CDTF">2021-02-19T20:42:41Z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